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22" r:id="rId2"/>
    <p:sldId id="289" r:id="rId3"/>
    <p:sldId id="323" r:id="rId4"/>
    <p:sldId id="324" r:id="rId5"/>
    <p:sldId id="325" r:id="rId6"/>
    <p:sldId id="32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7" d="100"/>
          <a:sy n="77" d="100"/>
        </p:scale>
        <p:origin x="-27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24-Jan-23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24-Jan-23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24-Jan-23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24-Jan-23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93476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24-Jan-23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24-Jan-23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24-Jan-23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24-Jan-23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24-Jan-23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24-Jan-23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24-Jan-23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24-Jan-23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24-Jan-23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velalarengg.ac.in/vcdept/dpcse.html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7700" y="2743200"/>
            <a:ext cx="8077200" cy="1543056"/>
          </a:xfrm>
        </p:spPr>
        <p:txBody>
          <a:bodyPr/>
          <a:lstStyle/>
          <a:p>
            <a:pPr marL="182880" indent="0" algn="ctr">
              <a:buNone/>
            </a:pPr>
            <a:r>
              <a:rPr lang="en-IN" sz="360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18ITT42 - DESIGN AND ANALYSIS OF ALGORITHMS </a:t>
            </a:r>
            <a:r>
              <a:rPr lang="en-US" sz="360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en-US" sz="360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en-US" sz="200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(IV-Semester)</a:t>
            </a:r>
            <a:endParaRPr lang="en-IN" sz="20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52800" y="4495800"/>
            <a:ext cx="5637010" cy="1447800"/>
          </a:xfrm>
        </p:spPr>
        <p:txBody>
          <a:bodyPr>
            <a:normAutofit/>
          </a:bodyPr>
          <a:lstStyle/>
          <a:p>
            <a:pPr algn="ctr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Handled By:</a:t>
            </a:r>
          </a:p>
          <a:p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  </a:t>
            </a:r>
            <a:r>
              <a:rPr lang="en-US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Dr.V.Latha</a:t>
            </a: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Jothi</a:t>
            </a: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, Professor</a:t>
            </a:r>
            <a:endParaRPr lang="en-IN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33400" y="152400"/>
            <a:ext cx="8305800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>
              <a:buFont typeface="Georgia" pitchFamily="18" charset="0"/>
              <a:buNone/>
            </a:pPr>
            <a:r>
              <a:rPr lang="en-US" sz="2800" dirty="0" err="1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Velalar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 College of Engineering and Technology</a:t>
            </a:r>
          </a:p>
          <a:p>
            <a:pPr marL="182880" indent="0" algn="ctr">
              <a:buFont typeface="Georgia" pitchFamily="18" charset="0"/>
              <a:buNone/>
            </a:pPr>
            <a:r>
              <a:rPr lang="en-US" sz="280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(Autonomous)</a:t>
            </a:r>
          </a:p>
          <a:p>
            <a:pPr marL="182880" indent="0" algn="ctr">
              <a:buNone/>
            </a:pPr>
            <a:r>
              <a:rPr lang="en-US" sz="2800" i="1" dirty="0" smtClean="0">
                <a:solidFill>
                  <a:schemeClr val="bg2">
                    <a:lumMod val="25000"/>
                  </a:schemeClr>
                </a:solidFill>
                <a:effectLst/>
                <a:latin typeface="Arial" pitchFamily="34" charset="0"/>
                <a:cs typeface="Arial" pitchFamily="34" charset="0"/>
                <a:hlinkClick r:id="rId2"/>
              </a:rPr>
              <a:t>Department </a:t>
            </a:r>
            <a:r>
              <a:rPr lang="en-US" sz="2800" i="1" dirty="0">
                <a:solidFill>
                  <a:schemeClr val="bg2">
                    <a:lumMod val="25000"/>
                  </a:schemeClr>
                </a:solidFill>
                <a:effectLst/>
                <a:latin typeface="Arial" pitchFamily="34" charset="0"/>
                <a:cs typeface="Arial" pitchFamily="34" charset="0"/>
                <a:hlinkClick r:id="rId2"/>
              </a:rPr>
              <a:t>of CSE</a:t>
            </a:r>
            <a:r>
              <a:rPr lang="en-US" sz="3600" i="1" dirty="0">
                <a:solidFill>
                  <a:schemeClr val="bg2">
                    <a:lumMod val="25000"/>
                  </a:schemeClr>
                </a:solidFill>
                <a:effectLst/>
                <a:latin typeface="Arial" pitchFamily="34" charset="0"/>
                <a:cs typeface="Arial" pitchFamily="34" charset="0"/>
                <a:hlinkClick r:id="rId2"/>
              </a:rPr>
              <a:t> </a:t>
            </a:r>
            <a:endParaRPr lang="en-US" sz="3600" i="1" dirty="0" smtClean="0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  <a:hlinkClick r:id="rId2"/>
            </a:endParaRPr>
          </a:p>
          <a:p>
            <a:pPr marL="182880" indent="0" algn="ctr">
              <a:buNone/>
            </a:pPr>
            <a:r>
              <a:rPr lang="en-US" sz="1800" i="1" dirty="0" smtClean="0">
                <a:solidFill>
                  <a:schemeClr val="bg2">
                    <a:lumMod val="25000"/>
                  </a:schemeClr>
                </a:solidFill>
                <a:effectLst/>
                <a:latin typeface="Arial" pitchFamily="34" charset="0"/>
                <a:cs typeface="Arial" pitchFamily="34" charset="0"/>
                <a:hlinkClick r:id="rId2"/>
              </a:rPr>
              <a:t>(</a:t>
            </a:r>
            <a:r>
              <a:rPr lang="en-US" sz="1800" i="1" dirty="0">
                <a:solidFill>
                  <a:schemeClr val="bg2">
                    <a:lumMod val="25000"/>
                  </a:schemeClr>
                </a:solidFill>
                <a:effectLst/>
                <a:latin typeface="Arial" pitchFamily="34" charset="0"/>
                <a:cs typeface="Arial" pitchFamily="34" charset="0"/>
                <a:hlinkClick r:id="rId2"/>
              </a:rPr>
              <a:t>Accredited by NBA)</a:t>
            </a:r>
            <a:endParaRPr lang="en-US" sz="1800" i="1" dirty="0" smtClean="0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182880" indent="0" algn="ctr">
              <a:buFont typeface="Georgia" pitchFamily="18" charset="0"/>
              <a:buNone/>
            </a:pPr>
            <a:endParaRPr lang="en-IN" sz="36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85412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28596" y="642918"/>
            <a:ext cx="8286808" cy="5786478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en-US" sz="38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UNIT – 1     ALGORITHM ANALYSIS 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en-IN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Introduction :</a:t>
            </a:r>
            <a:r>
              <a:rPr lang="en-US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Notion of Algorithm – Fundamentals of Algorithmic problem Solving – Important Problem types.</a:t>
            </a:r>
          </a:p>
          <a:p>
            <a:pPr mar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Fundamentals of the Analysis of Algorithm Efficiency</a:t>
            </a:r>
            <a:r>
              <a:rPr lang="en-US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: Analysis Framework – Asymptotic notations and Basic Efficiency Classes - Mathematical Analysis of Recursive and Non-recursive algorithms-Empirical analysis of Algorithms-Algorithm Visualization</a:t>
            </a:r>
            <a:endParaRPr lang="en-IN" sz="3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28596" y="642918"/>
            <a:ext cx="8358246" cy="5857916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en-US" sz="38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TOWER OF HANOI Problem</a:t>
            </a:r>
            <a:endParaRPr lang="en-IN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move  n&gt;1 disks from peg 1 to peg 3 (with peg 2 as auxiliary), we first move recursively n − 1 disks from peg 1 to peg 2 (with peg 3 as auxiliary).</a:t>
            </a:r>
          </a:p>
          <a:p>
            <a:pPr mar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Then move the largest disk directly from peg 1 to peg 3, and, finally, move recursively n − 1 disks from peg 2 to peg 3</a:t>
            </a:r>
            <a:endParaRPr lang="en-IN" sz="3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p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9416" y="1000108"/>
            <a:ext cx="5092830" cy="278608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28596" y="642918"/>
            <a:ext cx="8358246" cy="5857916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en-US" sz="38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TOWER OF HANOI Problem</a:t>
            </a:r>
            <a:endParaRPr lang="en-IN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number of moves M(n) depends on n only. Therefore</a:t>
            </a:r>
          </a:p>
          <a:p>
            <a:pPr mar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M(n) = M(n − 1) + 1+ M(n − 1) for n &gt; 1, also M(1) = 1</a:t>
            </a:r>
          </a:p>
          <a:p>
            <a:pPr mar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M(n) = 2M(n − 1) + 1 and M(1) = 1         	------- 1</a:t>
            </a:r>
          </a:p>
          <a:p>
            <a:pPr mar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M(n − 1) = 2M(n − 2) + 1			------- 2</a:t>
            </a:r>
          </a:p>
          <a:p>
            <a:pPr mar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Sub. 2 in 1</a:t>
            </a:r>
          </a:p>
          <a:p>
            <a:pPr mar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M(n) 	= 2[2M(n − 2) + 1] + 1</a:t>
            </a:r>
          </a:p>
          <a:p>
            <a:pPr mar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= 2</a:t>
            </a:r>
            <a:r>
              <a:rPr lang="en-US" sz="28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M(n - 2) + 2 + 1		------- 3</a:t>
            </a:r>
          </a:p>
          <a:p>
            <a:pPr mar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M(n – 2) = 2M(n – 3) + 1			------- 4</a:t>
            </a:r>
          </a:p>
          <a:p>
            <a:pPr mar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Sub. 4 in 3</a:t>
            </a:r>
          </a:p>
          <a:p>
            <a:pPr mar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M(n)  = 2</a:t>
            </a:r>
            <a:r>
              <a:rPr lang="en-US" sz="28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[2M(n – 3) + 1] + 2 + 1		------- 5</a:t>
            </a:r>
          </a:p>
          <a:p>
            <a:pPr mar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M(n)  = 2</a:t>
            </a:r>
            <a:r>
              <a:rPr lang="en-US" sz="28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M(n – 3) + 2</a:t>
            </a:r>
            <a:r>
              <a:rPr lang="en-US" sz="28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+ 2</a:t>
            </a:r>
            <a:r>
              <a:rPr lang="en-US" sz="28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+ 2</a:t>
            </a:r>
            <a:r>
              <a:rPr lang="en-US" sz="28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0		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------- 6</a:t>
            </a:r>
          </a:p>
          <a:p>
            <a:pPr mar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M(n)  = 2</a:t>
            </a:r>
            <a:r>
              <a:rPr lang="en-US" sz="28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M(n – 4) + 2</a:t>
            </a:r>
            <a:r>
              <a:rPr lang="en-US" sz="28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+ 2</a:t>
            </a:r>
            <a:r>
              <a:rPr lang="en-US" sz="28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+ 2</a:t>
            </a:r>
            <a:r>
              <a:rPr lang="en-US" sz="28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+ 2</a:t>
            </a:r>
            <a:r>
              <a:rPr lang="en-US" sz="28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0	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------- 7</a:t>
            </a:r>
          </a:p>
          <a:p>
            <a:pPr mar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pPr mar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IN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28596" y="642918"/>
            <a:ext cx="8358246" cy="5857916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en-US" sz="38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TOWER OF HANOI Problem</a:t>
            </a:r>
            <a:endParaRPr lang="en-IN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 general</a:t>
            </a:r>
          </a:p>
          <a:p>
            <a:pPr mar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M(n) = 2</a:t>
            </a:r>
            <a:r>
              <a:rPr lang="pt-BR" sz="28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pt-BR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M(n − i) + 2</a:t>
            </a:r>
            <a:r>
              <a:rPr lang="pt-BR" sz="28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i−1</a:t>
            </a:r>
            <a:r>
              <a:rPr lang="pt-BR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+ 2</a:t>
            </a:r>
            <a:r>
              <a:rPr lang="pt-BR" sz="28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i−2</a:t>
            </a:r>
            <a:r>
              <a:rPr lang="pt-BR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+ . . . + 2 + 1= 2</a:t>
            </a:r>
            <a:r>
              <a:rPr lang="pt-BR" sz="28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pt-BR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M(n − i) + 2</a:t>
            </a:r>
            <a:r>
              <a:rPr lang="pt-BR" sz="28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pt-BR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− 1.</a:t>
            </a:r>
          </a:p>
          <a:p>
            <a:pPr mar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Let i = n - 1, </a:t>
            </a:r>
          </a:p>
          <a:p>
            <a:pPr mar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M(n) = 2</a:t>
            </a:r>
            <a:r>
              <a:rPr lang="pt-BR" sz="28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(n-1)</a:t>
            </a:r>
            <a:r>
              <a:rPr lang="pt-BR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M(n − (n-1)) + 2</a:t>
            </a:r>
            <a:r>
              <a:rPr lang="pt-BR" sz="28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(n-1) </a:t>
            </a:r>
            <a:r>
              <a:rPr lang="pt-BR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− 1</a:t>
            </a:r>
          </a:p>
          <a:p>
            <a:pPr mar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= 2</a:t>
            </a:r>
            <a:r>
              <a:rPr lang="pt-BR" sz="28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(n-1) </a:t>
            </a:r>
            <a:r>
              <a:rPr lang="pt-BR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+ 2</a:t>
            </a:r>
            <a:r>
              <a:rPr lang="pt-BR" sz="28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(n-1) </a:t>
            </a:r>
            <a:r>
              <a:rPr lang="pt-BR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− 1</a:t>
            </a:r>
          </a:p>
          <a:p>
            <a:pPr mar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= 2</a:t>
            </a:r>
            <a:r>
              <a:rPr lang="pt-BR" sz="28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(n-1) </a:t>
            </a:r>
            <a:r>
              <a:rPr lang="pt-BR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pt-BR" sz="28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28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(n-1) </a:t>
            </a:r>
            <a:r>
              <a:rPr lang="pt-BR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− 1</a:t>
            </a:r>
          </a:p>
          <a:p>
            <a:pPr mar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= 2. (2</a:t>
            </a:r>
            <a:r>
              <a:rPr lang="pt-BR" sz="28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(n-1)</a:t>
            </a:r>
            <a:r>
              <a:rPr lang="pt-BR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pt-BR" sz="28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− 1</a:t>
            </a:r>
          </a:p>
          <a:p>
            <a:pPr mar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N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= </a:t>
            </a:r>
            <a:r>
              <a:rPr lang="pt-BR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28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(1+n-1)</a:t>
            </a:r>
            <a:r>
              <a:rPr lang="pt-BR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1</a:t>
            </a:r>
          </a:p>
          <a:p>
            <a:pPr mar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= 2</a:t>
            </a:r>
            <a:r>
              <a:rPr lang="pt-BR" sz="28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pt-BR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1 </a:t>
            </a: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(Exponential growth)</a:t>
            </a:r>
          </a:p>
          <a:p>
            <a:pPr mar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IN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929322" y="2857496"/>
            <a:ext cx="2714644" cy="20002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If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smtClean="0"/>
              <a:t>= 3</a:t>
            </a:r>
          </a:p>
          <a:p>
            <a:endParaRPr lang="en-US" dirty="0" smtClean="0"/>
          </a:p>
          <a:p>
            <a:r>
              <a:rPr lang="en-US" dirty="0" smtClean="0"/>
              <a:t>2</a:t>
            </a:r>
            <a:r>
              <a:rPr lang="en-US" baseline="30000" dirty="0" smtClean="0"/>
              <a:t>i</a:t>
            </a:r>
            <a:r>
              <a:rPr lang="en-US" dirty="0" smtClean="0"/>
              <a:t> − </a:t>
            </a:r>
            <a:r>
              <a:rPr lang="en-US" dirty="0" smtClean="0"/>
              <a:t>1 = 2</a:t>
            </a:r>
            <a:r>
              <a:rPr lang="en-US" baseline="30000" dirty="0" smtClean="0"/>
              <a:t>3</a:t>
            </a:r>
            <a:r>
              <a:rPr lang="en-US" dirty="0" smtClean="0"/>
              <a:t> – 1 = 7</a:t>
            </a:r>
          </a:p>
          <a:p>
            <a:endParaRPr lang="en-US" dirty="0" smtClean="0"/>
          </a:p>
          <a:p>
            <a:r>
              <a:rPr lang="en-US" dirty="0" smtClean="0"/>
              <a:t>2</a:t>
            </a:r>
            <a:r>
              <a:rPr lang="en-US" baseline="30000" dirty="0" smtClean="0"/>
              <a:t>i−</a:t>
            </a:r>
            <a:r>
              <a:rPr lang="en-US" baseline="30000" dirty="0" smtClean="0"/>
              <a:t>1</a:t>
            </a:r>
            <a:r>
              <a:rPr lang="en-US" dirty="0" smtClean="0"/>
              <a:t>+ </a:t>
            </a:r>
            <a:r>
              <a:rPr lang="en-US" dirty="0" smtClean="0"/>
              <a:t>. . </a:t>
            </a:r>
            <a:r>
              <a:rPr lang="en-US" dirty="0" smtClean="0"/>
              <a:t>+2+1=2</a:t>
            </a:r>
            <a:r>
              <a:rPr lang="en-US" baseline="30000" dirty="0" smtClean="0"/>
              <a:t>2</a:t>
            </a:r>
            <a:r>
              <a:rPr lang="en-US" dirty="0" smtClean="0"/>
              <a:t>+2</a:t>
            </a:r>
            <a:r>
              <a:rPr lang="en-US" baseline="30000" dirty="0" smtClean="0"/>
              <a:t>1</a:t>
            </a:r>
            <a:r>
              <a:rPr lang="en-US" dirty="0" smtClean="0"/>
              <a:t>+1=7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0115" y="2714620"/>
            <a:ext cx="486365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THANK YOU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20874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2321</TotalTime>
  <Words>286</Words>
  <Application>Microsoft Office PowerPoint</Application>
  <PresentationFormat>On-screen Show (4:3)</PresentationFormat>
  <Paragraphs>51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Slipstream</vt:lpstr>
      <vt:lpstr>18ITT42 - DESIGN AND ANALYSIS OF ALGORITHMS  (IV-Semester)</vt:lpstr>
      <vt:lpstr>Slide 2</vt:lpstr>
      <vt:lpstr>Slide 3</vt:lpstr>
      <vt:lpstr>Slide 4</vt:lpstr>
      <vt:lpstr>Slide 5</vt:lpstr>
      <vt:lpstr>Slide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18CST32-Data Structures III-Semester</dc:title>
  <dc:creator>MYiT</dc:creator>
  <cp:lastModifiedBy>CSE</cp:lastModifiedBy>
  <cp:revision>171</cp:revision>
  <dcterms:created xsi:type="dcterms:W3CDTF">2006-08-16T00:00:00Z</dcterms:created>
  <dcterms:modified xsi:type="dcterms:W3CDTF">2023-01-24T10:39:41Z</dcterms:modified>
</cp:coreProperties>
</file>